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48" autoAdjust="0"/>
    <p:restoredTop sz="94374" autoAdjust="0"/>
  </p:normalViewPr>
  <p:slideViewPr>
    <p:cSldViewPr snapToGrid="0">
      <p:cViewPr varScale="1">
        <p:scale>
          <a:sx n="68" d="100"/>
          <a:sy n="68" d="100"/>
        </p:scale>
        <p:origin x="13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A47B2-5501-43CB-8C00-D8BD741D3ADB}" type="datetimeFigureOut">
              <a:rPr kumimoji="1" lang="ja-JP" altLang="en-US" smtClean="0"/>
              <a:t>2017/4/15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413C5-BE2C-404D-8FFE-E832C334D4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0323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413C5-BE2C-404D-8FFE-E832C334D45C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213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169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02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773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403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109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35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00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049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6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6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4/15/2017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65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4/15/2017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21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kumimoji="1"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kumimoji="1"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10" Type="http://schemas.openxmlformats.org/officeDocument/2006/relationships/image" Target="../media/image11.jp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13" Type="http://schemas.openxmlformats.org/officeDocument/2006/relationships/image" Target="../media/image23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12" Type="http://schemas.openxmlformats.org/officeDocument/2006/relationships/image" Target="../media/image22.jpg"/><Relationship Id="rId2" Type="http://schemas.openxmlformats.org/officeDocument/2006/relationships/image" Target="../media/image12.JPG"/><Relationship Id="rId16" Type="http://schemas.openxmlformats.org/officeDocument/2006/relationships/image" Target="../media/image2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11" Type="http://schemas.openxmlformats.org/officeDocument/2006/relationships/image" Target="../media/image21.jpg"/><Relationship Id="rId5" Type="http://schemas.openxmlformats.org/officeDocument/2006/relationships/image" Target="../media/image15.jpg"/><Relationship Id="rId15" Type="http://schemas.openxmlformats.org/officeDocument/2006/relationships/image" Target="../media/image2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Relationship Id="rId14" Type="http://schemas.openxmlformats.org/officeDocument/2006/relationships/image" Target="../media/image2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32184" y="876893"/>
            <a:ext cx="7475220" cy="2926080"/>
          </a:xfrm>
        </p:spPr>
        <p:txBody>
          <a:bodyPr/>
          <a:lstStyle/>
          <a:p>
            <a:r>
              <a:rPr kumimoji="1" lang="ja-JP" altLang="en-US" dirty="0"/>
              <a:t>おおさか狭山</a:t>
            </a:r>
            <a:br>
              <a:rPr kumimoji="1" lang="en-US" altLang="ja-JP" dirty="0"/>
            </a:br>
            <a:r>
              <a:rPr kumimoji="1" lang="ja-JP" altLang="en-US" dirty="0"/>
              <a:t>もちつき隊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7710" y="5558971"/>
            <a:ext cx="4909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平成２９年４月１６日</a:t>
            </a:r>
            <a:r>
              <a:rPr kumimoji="1" lang="en-US" altLang="ja-JP" sz="1400" dirty="0"/>
              <a:t>(</a:t>
            </a:r>
            <a:r>
              <a:rPr kumimoji="1" lang="ja-JP" altLang="en-US" sz="1400" dirty="0"/>
              <a:t>日）</a:t>
            </a:r>
            <a:endParaRPr kumimoji="1" lang="en-US" altLang="ja-JP" sz="14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07710" y="5866748"/>
            <a:ext cx="4894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市民活動支援センタ</a:t>
            </a:r>
            <a:r>
              <a:rPr kumimoji="1" lang="en-US" altLang="ja-JP" sz="1400" dirty="0"/>
              <a:t>―</a:t>
            </a:r>
            <a:r>
              <a:rPr kumimoji="1" lang="ja-JP" altLang="en-US" sz="1400" dirty="0"/>
              <a:t>　２階講堂</a:t>
            </a:r>
          </a:p>
        </p:txBody>
      </p:sp>
      <p:sp>
        <p:nvSpPr>
          <p:cNvPr id="7" name="サブタイトル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平成２８年度事業報告</a:t>
            </a:r>
          </a:p>
        </p:txBody>
      </p:sp>
    </p:spTree>
    <p:extLst>
      <p:ext uri="{BB962C8B-B14F-4D97-AF65-F5344CB8AC3E}">
        <p14:creationId xmlns:p14="http://schemas.microsoft.com/office/powerpoint/2010/main" val="187373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もちつき隊をたちあげた理由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9237" y="2142698"/>
            <a:ext cx="7404653" cy="3780430"/>
          </a:xfrm>
        </p:spPr>
        <p:txBody>
          <a:bodyPr/>
          <a:lstStyle/>
          <a:p>
            <a:r>
              <a:rPr lang="ja-JP" altLang="en-US" sz="2400" dirty="0">
                <a:sym typeface="Meiryo UI" panose="020B0604030504040204" pitchFamily="50" charset="-128"/>
              </a:rPr>
              <a:t>　</a:t>
            </a:r>
            <a:r>
              <a:rPr lang="ja-JP" altLang="en-US" dirty="0">
                <a:sym typeface="Meiryo UI" panose="020B0604030504040204" pitchFamily="50" charset="-128"/>
              </a:rPr>
              <a:t>もちつきの出来ない要素がある</a:t>
            </a:r>
            <a:endParaRPr lang="en-US" altLang="ja-JP" dirty="0">
              <a:sym typeface="Meiryo UI" panose="020B0604030504040204" pitchFamily="50" charset="-128"/>
            </a:endParaRPr>
          </a:p>
          <a:p>
            <a:endParaRPr lang="en-US" altLang="ja-JP" dirty="0">
              <a:sym typeface="Meiryo UI" panose="020B0604030504040204" pitchFamily="50" charset="-128"/>
            </a:endParaRPr>
          </a:p>
          <a:p>
            <a:r>
              <a:rPr lang="ja-JP" altLang="en-US" dirty="0">
                <a:sym typeface="Meiryo UI" panose="020B0604030504040204" pitchFamily="50" charset="-128"/>
              </a:rPr>
              <a:t>　このままでは廃れてしまう</a:t>
            </a:r>
            <a:endParaRPr lang="en-US" altLang="ja-JP" dirty="0">
              <a:sym typeface="Meiryo UI" panose="020B0604030504040204" pitchFamily="50" charset="-128"/>
            </a:endParaRPr>
          </a:p>
          <a:p>
            <a:endParaRPr lang="en-US" altLang="ja-JP" dirty="0">
              <a:sym typeface="Meiryo UI" panose="020B0604030504040204" pitchFamily="50" charset="-128"/>
            </a:endParaRPr>
          </a:p>
          <a:p>
            <a:r>
              <a:rPr lang="ja-JP" altLang="en-US" dirty="0">
                <a:sym typeface="Meiryo UI" panose="020B0604030504040204" pitchFamily="50" charset="-128"/>
              </a:rPr>
              <a:t>　今、残さねば</a:t>
            </a:r>
          </a:p>
          <a:p>
            <a:endParaRPr kumimoji="1" lang="ja-JP" altLang="en-US" dirty="0"/>
          </a:p>
        </p:txBody>
      </p:sp>
      <p:pic>
        <p:nvPicPr>
          <p:cNvPr id="1026" name="Picture 2" descr="https://lh3.googleusercontent.com/yvUZpHC0vTEPuUANT_AEb9obWrx9t8SE5Sp6s5ZN6xBlQ-7LGSjiMvtH219qp0EV_T3tZigyJ-OMW1jRIk3s_wLuD0lYbAMa2VLSLm7D86CkJl_uAR7eaaKxaTPqiGx7j4zHShtrW6mXTDYotBzriA6B0Un-1opS88Kr2eaa-cApE6zgBD5dg5_bg7cecaOpC742LIJxYoQA5jGW30d9K5EL_MAJ0q8pz7AuwHaI1usPNCjwsyerzWKITJ9u0EJIBKS0vCRvpdhmld55AwUJe3wGxakyM9aKdA-drHs2Oa4I6oqbSq9CAROmgzYqgaMbevEQIqaeFsXJaNjGqHVDzGx9vMpEwF7Gfbuaot_cnQvyE8AUFaNcaV3bR6dbRoEHbAXUEyrwqvw-gPbV6EfL0FPcey3hanq93lM2eTlhPYvGbJukCrWiDG7cwcTRIAqelO0tlKHmH1NS65QCUVDlOi_NtoQ4HEfPLlIgZGPq4yVE_FKY6vry75KTC7Rh0gyPNT0L-nUgqgJJRQ5X7KUz4n3WPy2wXPUWmMjEn5g9N1j8SuRufhfCuKRZ7hG4LUbxR6yLLvYF6ckRdGfvDLNI6xtZ1e8fa9AcM8CPndIR-2W-wDGDJwN0=w815-h434-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021" y="4013697"/>
            <a:ext cx="4428870" cy="235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09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>
            <a:spLocks noGrp="1"/>
          </p:cNvSpPr>
          <p:nvPr>
            <p:ph type="title"/>
          </p:nvPr>
        </p:nvSpPr>
        <p:spPr>
          <a:xfrm>
            <a:off x="925490" y="400788"/>
            <a:ext cx="7406640" cy="1356360"/>
          </a:xfrm>
        </p:spPr>
        <p:txBody>
          <a:bodyPr/>
          <a:lstStyle/>
          <a:p>
            <a:r>
              <a:rPr lang="ja-JP" altLang="en-US" dirty="0"/>
              <a:t>できない要素とは</a:t>
            </a:r>
            <a:endParaRPr kumimoji="1" lang="ja-JP" altLang="en-US" dirty="0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idx="1"/>
          </p:nvPr>
        </p:nvSpPr>
        <p:spPr>
          <a:xfrm>
            <a:off x="927477" y="1757148"/>
            <a:ext cx="7404653" cy="438434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・　家庭用もちつき器の普及で一人ででも簡単に作られる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　　ようになった。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・　もちつき道具は、あっても使われず放置あるいは転用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　　されてしまっている。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・　自宅で、もちつきという発想自体がそもそもなくなって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　　来ている。</a:t>
            </a: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endParaRPr lang="en-US" altLang="ja-JP" dirty="0"/>
          </a:p>
          <a:p>
            <a:pPr marL="0" indent="0">
              <a:lnSpc>
                <a:spcPct val="100000"/>
              </a:lnSpc>
              <a:buNone/>
            </a:pPr>
            <a:r>
              <a:rPr lang="ja-JP" altLang="en-US" dirty="0"/>
              <a:t>・　 保健所が厳しく、イベントとしては許可して貰えない。　 </a:t>
            </a:r>
            <a:endParaRPr lang="en-US" altLang="ja-JP" dirty="0"/>
          </a:p>
          <a:p>
            <a:pPr>
              <a:lnSpc>
                <a:spcPct val="100000"/>
              </a:lnSpc>
            </a:pPr>
            <a:endParaRPr kumimoji="1" lang="ja-JP" altLang="en-US" sz="2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330999"/>
            <a:ext cx="1438133" cy="14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842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このままでは</a:t>
            </a:r>
            <a:br>
              <a:rPr kumimoji="1" lang="en-US" altLang="ja-JP" dirty="0"/>
            </a:br>
            <a:r>
              <a:rPr lang="ja-JP" altLang="en-US" dirty="0"/>
              <a:t>　　　</a:t>
            </a:r>
            <a:r>
              <a:rPr kumimoji="1" lang="ja-JP" altLang="en-US" dirty="0"/>
              <a:t>廃れてしまう</a:t>
            </a:r>
            <a:r>
              <a:rPr kumimoji="1" lang="ja-JP" altLang="en-US" i="1" dirty="0"/>
              <a:t>？？</a:t>
            </a:r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714" y="395151"/>
            <a:ext cx="1800262" cy="1785258"/>
          </a:xfrm>
        </p:spPr>
      </p:pic>
      <p:sp>
        <p:nvSpPr>
          <p:cNvPr id="3" name="テキスト ボックス 2"/>
          <p:cNvSpPr txBox="1"/>
          <p:nvPr/>
        </p:nvSpPr>
        <p:spPr>
          <a:xfrm>
            <a:off x="377369" y="2291040"/>
            <a:ext cx="8563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「もちつき」を文化の伝承事業と位置付けて取り組みたいと思った。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50009" y="2877999"/>
            <a:ext cx="8109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老齢化が進む中、早く世代交代をとの焦りから若者と一緒していく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4205" y="3503483"/>
            <a:ext cx="83097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方針を立てた。間違いでは無いが必ずしも若者優位ではないと実感。</a:t>
            </a:r>
          </a:p>
          <a:p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77366" y="4740619"/>
            <a:ext cx="7532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ja-JP" altLang="en-US" sz="2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30103" y="4175306"/>
            <a:ext cx="8207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手伝って下さった方の多くは若くなかったが、力任せでなくむしろ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0411" y="6060783"/>
            <a:ext cx="78561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継続されていることも確認できた。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9886" y="5448306"/>
            <a:ext cx="7876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取り組み始めて気付いたが市内各所で「もちつき」イベントは結構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500411" y="4852324"/>
            <a:ext cx="8237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rgbClr val="C00000"/>
                </a:solidFill>
              </a:rPr>
              <a:t>自然体で力をためて応用する技術力は年齢差に勝るとも劣らない。</a:t>
            </a:r>
          </a:p>
        </p:txBody>
      </p:sp>
    </p:spTree>
    <p:extLst>
      <p:ext uri="{BB962C8B-B14F-4D97-AF65-F5344CB8AC3E}">
        <p14:creationId xmlns:p14="http://schemas.microsoft.com/office/powerpoint/2010/main" val="678421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5263" y="478971"/>
            <a:ext cx="7406640" cy="1045028"/>
          </a:xfrm>
        </p:spPr>
        <p:txBody>
          <a:bodyPr/>
          <a:lstStyle/>
          <a:p>
            <a:r>
              <a:rPr kumimoji="1" lang="ja-JP" altLang="en-US" dirty="0"/>
              <a:t>　今、残さねば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55263" y="1843315"/>
            <a:ext cx="7968325" cy="4557486"/>
          </a:xfrm>
        </p:spPr>
        <p:txBody>
          <a:bodyPr>
            <a:normAutofit/>
          </a:bodyPr>
          <a:lstStyle/>
          <a:p>
            <a:pPr marL="3429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C00000"/>
                </a:solidFill>
              </a:rPr>
              <a:t>廃れてしまう程忘れられた物ではないとの実感もあるが、さて件の若者に継承は出来ているか？</a:t>
            </a:r>
            <a:endParaRPr lang="en-US" altLang="ja-JP" dirty="0">
              <a:solidFill>
                <a:srgbClr val="C00000"/>
              </a:solidFill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kumimoji="1" lang="ja-JP" altLang="en-US" dirty="0">
                <a:solidFill>
                  <a:srgbClr val="C00000"/>
                </a:solidFill>
                <a:latin typeface="+mn-ea"/>
              </a:rPr>
              <a:t>否！問題はここにあった。</a:t>
            </a:r>
            <a:endParaRPr kumimoji="1" lang="en-US" altLang="ja-JP" dirty="0">
              <a:solidFill>
                <a:srgbClr val="C00000"/>
              </a:solidFill>
              <a:latin typeface="+mn-ea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kumimoji="1" lang="ja-JP" altLang="en-US" dirty="0">
                <a:solidFill>
                  <a:srgbClr val="C00000"/>
                </a:solidFill>
                <a:latin typeface="+mn-ea"/>
              </a:rPr>
              <a:t>子供は勿論、若い世代にも餅つきは見たことがある程度で、経験したこと</a:t>
            </a:r>
            <a:r>
              <a:rPr lang="ja-JP" altLang="en-US" dirty="0">
                <a:solidFill>
                  <a:srgbClr val="C00000"/>
                </a:solidFill>
                <a:latin typeface="+mn-ea"/>
              </a:rPr>
              <a:t>がない割合はかなり高いと思った。</a:t>
            </a:r>
            <a:endParaRPr lang="en-US" altLang="ja-JP" dirty="0">
              <a:solidFill>
                <a:srgbClr val="C00000"/>
              </a:solidFill>
              <a:latin typeface="+mn-ea"/>
            </a:endParaRPr>
          </a:p>
          <a:p>
            <a:pPr marL="34290" indent="0">
              <a:lnSpc>
                <a:spcPct val="150000"/>
              </a:lnSpc>
              <a:buNone/>
            </a:pPr>
            <a:r>
              <a:rPr lang="ja-JP" altLang="en-US" dirty="0">
                <a:solidFill>
                  <a:srgbClr val="C00000"/>
                </a:solidFill>
                <a:latin typeface="+mn-ea"/>
              </a:rPr>
              <a:t>子供の親世代にこそ問題があった。爺さん婆さん世代の私達が教えられる今、継承しておかないと廃れてしまうと感じた。</a:t>
            </a:r>
            <a:endParaRPr kumimoji="1" lang="ja-JP" altLang="en-US" dirty="0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26414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71764" y="304800"/>
            <a:ext cx="7406640" cy="1356360"/>
          </a:xfrm>
        </p:spPr>
        <p:txBody>
          <a:bodyPr/>
          <a:lstStyle/>
          <a:p>
            <a:r>
              <a:rPr kumimoji="1" lang="ja-JP" altLang="en-US" i="1" dirty="0"/>
              <a:t>チラシ ＆</a:t>
            </a:r>
            <a:r>
              <a:rPr lang="ja-JP" altLang="en-US" i="1" dirty="0"/>
              <a:t> </a:t>
            </a:r>
            <a:r>
              <a:rPr kumimoji="1" lang="ja-JP" altLang="en-US" i="1" dirty="0"/>
              <a:t>もちつき隊 </a:t>
            </a:r>
            <a:r>
              <a:rPr kumimoji="1" lang="en-US" altLang="ja-JP" i="1" dirty="0"/>
              <a:t>NEWS</a:t>
            </a:r>
            <a:endParaRPr kumimoji="1" lang="ja-JP" altLang="en-US" i="1" dirty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408" y="1453633"/>
            <a:ext cx="3698882" cy="496673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35" y="1431255"/>
            <a:ext cx="3783098" cy="48209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259" y="1397126"/>
            <a:ext cx="3621572" cy="46926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099" y="1407286"/>
            <a:ext cx="3698882" cy="500292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95519" y="1968371"/>
            <a:ext cx="3424726" cy="4511040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099" y="1279010"/>
            <a:ext cx="7651608" cy="5192907"/>
          </a:xfrm>
          <a:prstGeom prst="rect">
            <a:avLst/>
          </a:prstGeom>
        </p:spPr>
      </p:pic>
      <p:pic>
        <p:nvPicPr>
          <p:cNvPr id="1026" name="Picture 2" descr="自動代替テキストはありません。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4"/>
          <a:stretch/>
        </p:blipFill>
        <p:spPr bwMode="auto">
          <a:xfrm>
            <a:off x="623825" y="1344337"/>
            <a:ext cx="7769468" cy="498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2180" y="1431255"/>
            <a:ext cx="8172509" cy="515644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" y="1397126"/>
            <a:ext cx="7284577" cy="518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12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55980" y="298248"/>
            <a:ext cx="7406640" cy="778607"/>
          </a:xfrm>
        </p:spPr>
        <p:txBody>
          <a:bodyPr/>
          <a:lstStyle/>
          <a:p>
            <a:r>
              <a:rPr kumimoji="1" lang="ja-JP" altLang="en-US" dirty="0"/>
              <a:t>写真　</a:t>
            </a:r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1007909"/>
            <a:ext cx="7186331" cy="5385153"/>
          </a:xfrm>
        </p:spPr>
      </p:pic>
      <p:pic>
        <p:nvPicPr>
          <p:cNvPr id="14" name="図 1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2" t="11692" r="-1493" b="30462"/>
          <a:stretch/>
        </p:blipFill>
        <p:spPr bwMode="auto">
          <a:xfrm>
            <a:off x="1220459" y="997775"/>
            <a:ext cx="4965700" cy="53851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図 1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r="14524"/>
          <a:stretch/>
        </p:blipFill>
        <p:spPr>
          <a:xfrm>
            <a:off x="778194" y="1037315"/>
            <a:ext cx="7186332" cy="538515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5" t="942" r="27144" b="3098"/>
          <a:stretch/>
        </p:blipFill>
        <p:spPr>
          <a:xfrm>
            <a:off x="816925" y="991127"/>
            <a:ext cx="7186332" cy="5391801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4" r="16000"/>
          <a:stretch/>
        </p:blipFill>
        <p:spPr>
          <a:xfrm>
            <a:off x="722091" y="990262"/>
            <a:ext cx="7298538" cy="5479258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38" r="14461"/>
          <a:stretch/>
        </p:blipFill>
        <p:spPr>
          <a:xfrm>
            <a:off x="731915" y="959884"/>
            <a:ext cx="7278890" cy="546258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0" t="-258" r="13785" b="258"/>
          <a:stretch/>
        </p:blipFill>
        <p:spPr>
          <a:xfrm>
            <a:off x="722091" y="987641"/>
            <a:ext cx="7259240" cy="550998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39886"/>
          <a:stretch/>
        </p:blipFill>
        <p:spPr>
          <a:xfrm>
            <a:off x="667736" y="914833"/>
            <a:ext cx="7367949" cy="5544388"/>
          </a:xfrm>
          <a:prstGeom prst="rect">
            <a:avLst/>
          </a:prstGeom>
        </p:spPr>
      </p:pic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r="12833"/>
          <a:stretch/>
        </p:blipFill>
        <p:spPr>
          <a:xfrm>
            <a:off x="667736" y="918020"/>
            <a:ext cx="7407004" cy="5555253"/>
          </a:xfrm>
          <a:prstGeom prst="rect">
            <a:avLst/>
          </a:prstGeom>
        </p:spPr>
      </p:pic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7" r="16168"/>
          <a:stretch/>
        </p:blipFill>
        <p:spPr>
          <a:xfrm>
            <a:off x="699959" y="975360"/>
            <a:ext cx="7374781" cy="5397475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9" t="7704" r="24622" b="-7704"/>
          <a:stretch/>
        </p:blipFill>
        <p:spPr>
          <a:xfrm>
            <a:off x="679634" y="959884"/>
            <a:ext cx="7582986" cy="6050237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2"/>
          <a:stretch/>
        </p:blipFill>
        <p:spPr>
          <a:xfrm>
            <a:off x="658665" y="953125"/>
            <a:ext cx="7603955" cy="5579014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5" b="13239"/>
          <a:stretch/>
        </p:blipFill>
        <p:spPr>
          <a:xfrm>
            <a:off x="657912" y="914833"/>
            <a:ext cx="3771900" cy="562395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t="2177" r="-2028" b="17521"/>
          <a:stretch/>
        </p:blipFill>
        <p:spPr>
          <a:xfrm>
            <a:off x="4428792" y="894720"/>
            <a:ext cx="3865784" cy="5644068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5" t="2963" r="12579" b="3481"/>
          <a:stretch/>
        </p:blipFill>
        <p:spPr>
          <a:xfrm>
            <a:off x="637437" y="914832"/>
            <a:ext cx="7721367" cy="562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82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基礎">
  <a:themeElements>
    <a:clrScheme name="基礎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基礎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基礎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TM03457444[[fn=基礎]]</Template>
  <TotalTime>556</TotalTime>
  <Words>232</Words>
  <Application>Microsoft Office PowerPoint</Application>
  <PresentationFormat>画面に合わせる (4:3)</PresentationFormat>
  <Paragraphs>37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3" baseType="lpstr">
      <vt:lpstr>Meiryo UI</vt:lpstr>
      <vt:lpstr>ＭＳ Ｐゴシック</vt:lpstr>
      <vt:lpstr>ＭＳ ゴシック</vt:lpstr>
      <vt:lpstr>Calibri</vt:lpstr>
      <vt:lpstr>Corbel</vt:lpstr>
      <vt:lpstr>基礎</vt:lpstr>
      <vt:lpstr>おおさか狭山 もちつき隊</vt:lpstr>
      <vt:lpstr>もちつき隊をたちあげた理由</vt:lpstr>
      <vt:lpstr>できない要素とは</vt:lpstr>
      <vt:lpstr>このままでは 　　　廃れてしまう？？</vt:lpstr>
      <vt:lpstr>　今、残さねば…</vt:lpstr>
      <vt:lpstr>チラシ ＆ もちつき隊 NEWS</vt:lpstr>
      <vt:lpstr>写真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おおさか狭山 もちつき隊</dc:title>
  <dc:creator>kei-tanigami</dc:creator>
  <cp:lastModifiedBy>soumu</cp:lastModifiedBy>
  <cp:revision>67</cp:revision>
  <dcterms:created xsi:type="dcterms:W3CDTF">2017-04-11T10:52:41Z</dcterms:created>
  <dcterms:modified xsi:type="dcterms:W3CDTF">2017-04-15T09:50:33Z</dcterms:modified>
</cp:coreProperties>
</file>